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embeddedFontLst>
    <p:embeddedFont>
      <p:font typeface="Bookman Old Style" panose="02050604050505020204" pitchFamily="18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Constantia" panose="02030602050306030303" pitchFamily="18" charset="0"/>
      <p:regular r:id="rId24"/>
      <p:bold r:id="rId25"/>
      <p:italic r:id="rId26"/>
      <p:boldItalic r:id="rId27"/>
    </p:embeddedFont>
    <p:embeddedFont>
      <p:font typeface="Georgia" panose="02040502050405020303" pitchFamily="18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jNZO01Mx5kVnS1v+goCTpkZ9fH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67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be969d8a9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dbe969d8a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E7ECE-D1A3-4011-85F6-7BB05D88F5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A7ED75-0469-4D2A-AF46-EFDA0BBAF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6E75C-E6D1-4422-8F4D-47144E6E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63636-B135-44A8-98DB-6F4756B71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F56CB-64BC-4B20-838D-6E472F85E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5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FF737-6693-4C87-8CA4-2C4B739D9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29DCA4-F1E3-4740-B503-2E11A3133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C4662-5BA3-49AB-A974-A67D85868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CE9A5-3C78-46D2-B0F5-1BAAA69D6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DB0C4-0818-42C8-9839-4ED17A20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0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4FBCF6-348F-4895-9191-5B8DD99B31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C4AE9-CA14-4487-B380-739772B848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7122F-DBC4-426D-9152-8386A70C1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04D42-C018-41B9-A7A9-B0E1B9EBD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35179-7F68-478A-B68B-6AABA1276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3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793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24D85-33D5-407A-880F-79FD5B490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B0B69-185F-476E-9BCD-5E9A3D336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81537-2282-46E1-8A79-0FE0AB779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8A0A3-A54E-4BF3-930B-C320382EB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8112B-EBFD-4F38-B78A-D6EA150BE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DFF9A-A755-45AA-8959-3DD2276D1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E350C-B552-4BC9-AB81-A06E46DB7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8EC18-5B56-438D-926C-9DB338400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FE00C-EDFB-4F66-AF39-E9C15FE91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81B4A-FB3C-46F2-9A61-A325E4F0F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54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2EEDB-29B1-4EAE-9E57-ABA94462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51294-9426-4C2C-9395-4EB2CFAEEC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769EB-E338-4190-A5DD-28531D9EC6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84A58-FB51-49A4-9649-FDCE4FED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969E2D-08CE-412D-B18D-F24650D87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01D06D-D5B7-4D7A-8385-64FC4E8CB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3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AD7B0-E9EC-4BB7-879E-32C28C839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51AB4-3278-4FC7-8F7C-98156D355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2D355A-7699-44F2-8C6D-E4B40A6A7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61C85-1274-44FF-9A08-6B7EAC97A5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4DC650-3FB8-4156-B5F4-747F277A9E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A5B53D-61E1-444B-9FA1-920D6E5CB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D0833E-31EF-4CA2-80DE-0A2836842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DDAAE6-5398-46A5-9929-9368FABF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82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BCC5D-9679-445F-BE58-B3464B652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7C25B8-311C-4AC1-A66C-83E9DEF2E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971FC2-E1D1-4C52-B9CB-E108C8B40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5D81CF-DE95-4FCD-8FE5-232B77F95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9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8866BF-FACA-4B66-8BDC-8ABE61A59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C061FF-1BAD-4CD6-86E2-F10E08D85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75362-A44E-40E2-A2D8-A7D5865F1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5A143-118B-4D24-8647-9A43FEE2B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7D7EE-E416-4694-B49B-390313DF3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3D34A-7EF5-4C50-99A7-3BAEF9ABE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4EE4B6-F080-425E-8A8C-4987EB669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2CD3A-91D7-4DE7-8CBF-877009CBC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033EB-7502-4AC9-9443-30DC2C8DB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19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28178-5ED7-4745-8EC9-71F10C45E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6F3030-D86C-4AF8-BFD7-7B09EDD06F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DD35EB-DCF1-4C1D-9159-F654FD262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116082-DEA6-4FA1-BC0E-679B14F4C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B7D79D-17B1-4ECA-9622-7DB2E903C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53263-695E-4140-BD9B-7D3E691F0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85040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FF406C-D1EA-4480-8A98-498A43F1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02BB7-1F82-49AF-BDB4-8091E2CFC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6B731-ED94-4CF8-AAA5-0A2793BDDB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69CB2-B841-4708-BD2D-85D77A94B5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7559C-8FA8-4E89-A26B-860DF73E3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36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b="1" dirty="0">
                <a:solidFill>
                  <a:srgbClr val="FF0000"/>
                </a:solidFill>
              </a:rPr>
              <a:t>Communication Skills</a:t>
            </a:r>
            <a:endParaRPr b="1" dirty="0">
              <a:solidFill>
                <a:srgbClr val="FF0000"/>
              </a:solidFill>
            </a:endParaRPr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 dirty="0">
                <a:solidFill>
                  <a:schemeClr val="dk1"/>
                </a:solidFill>
              </a:rPr>
              <a:t>Class X , Ch-1 Communication Skills: I ( IT #402)</a:t>
            </a:r>
            <a:endParaRPr dirty="0"/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 dirty="0">
                <a:solidFill>
                  <a:schemeClr val="dk1"/>
                </a:solidFill>
              </a:rPr>
              <a:t>Session 1: Method Of Communication</a:t>
            </a:r>
            <a:endParaRPr sz="25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 dirty="0">
                <a:solidFill>
                  <a:schemeClr val="dk1"/>
                </a:solidFill>
              </a:rPr>
              <a:t>By : </a:t>
            </a:r>
            <a:r>
              <a:rPr lang="en-US" sz="2500" dirty="0" err="1">
                <a:solidFill>
                  <a:schemeClr val="dk1"/>
                </a:solidFill>
              </a:rPr>
              <a:t>Gitashree</a:t>
            </a:r>
            <a:r>
              <a:rPr lang="en-US" sz="2500" dirty="0">
                <a:solidFill>
                  <a:schemeClr val="dk1"/>
                </a:solidFill>
              </a:rPr>
              <a:t> Nayak</a:t>
            </a:r>
            <a:endParaRPr sz="25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 dirty="0">
                <a:solidFill>
                  <a:schemeClr val="dk1"/>
                </a:solidFill>
              </a:rPr>
              <a:t>Mob No. : 9439656911</a:t>
            </a:r>
            <a:endParaRPr sz="2500" dirty="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942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4400" b="1" dirty="0">
                <a:solidFill>
                  <a:srgbClr val="FF0000"/>
                </a:solidFill>
              </a:rPr>
              <a:t>Home Assignment</a:t>
            </a:r>
            <a:endParaRPr sz="4400" b="1" dirty="0">
              <a:solidFill>
                <a:srgbClr val="FF0000"/>
              </a:solidFill>
            </a:endParaRPr>
          </a:p>
        </p:txBody>
      </p:sp>
      <p:sp>
        <p:nvSpPr>
          <p:cNvPr id="150" name="Google Shape;150;p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solidFill>
                <a:srgbClr val="231F20"/>
              </a:solidFill>
            </a:endParaRPr>
          </a:p>
          <a:p>
            <a:pPr marL="0" lvl="0" indent="0" algn="l" rtl="0">
              <a:lnSpc>
                <a:spcPct val="82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pic>
        <p:nvPicPr>
          <p:cNvPr id="151" name="Google Shape;151;p9"/>
          <p:cNvPicPr preferRelativeResize="0"/>
          <p:nvPr/>
        </p:nvPicPr>
        <p:blipFill rotWithShape="1">
          <a:blip r:embed="rId3">
            <a:alphaModFix/>
          </a:blip>
          <a:srcRect b="11288"/>
          <a:stretch/>
        </p:blipFill>
        <p:spPr>
          <a:xfrm>
            <a:off x="318356" y="1424437"/>
            <a:ext cx="8507288" cy="4216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CD48D52B-ABC0-4410-8C94-3B2623F24D3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95344" y="222337"/>
            <a:ext cx="1343544" cy="77425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0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>
            <a:spLocks noGrp="1"/>
          </p:cNvSpPr>
          <p:nvPr>
            <p:ph type="title"/>
          </p:nvPr>
        </p:nvSpPr>
        <p:spPr>
          <a:xfrm>
            <a:off x="73845" y="2387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4000" b="1" dirty="0">
                <a:solidFill>
                  <a:srgbClr val="FF0000"/>
                </a:solidFill>
              </a:rPr>
              <a:t>Learning outcome of this Session</a:t>
            </a:r>
            <a:endParaRPr sz="4000" b="1" dirty="0">
              <a:solidFill>
                <a:srgbClr val="FF0000"/>
              </a:solidFill>
            </a:endParaRPr>
          </a:p>
        </p:txBody>
      </p:sp>
      <p:sp>
        <p:nvSpPr>
          <p:cNvPr id="103" name="Google Shape;103;p2"/>
          <p:cNvSpPr txBox="1"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286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endParaRPr sz="1800" b="1" dirty="0"/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2500"/>
              <a:buNone/>
            </a:pPr>
            <a:r>
              <a:rPr lang="en-US" sz="2500" dirty="0">
                <a:solidFill>
                  <a:schemeClr val="dk1"/>
                </a:solidFill>
              </a:rPr>
              <a:t>Student could able to understand:</a:t>
            </a:r>
            <a:endParaRPr sz="2500" dirty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Clr>
                <a:schemeClr val="dk1"/>
              </a:buClr>
              <a:buSzPts val="2500"/>
            </a:pPr>
            <a:r>
              <a:rPr lang="en-US" sz="2500" dirty="0">
                <a:solidFill>
                  <a:schemeClr val="dk1"/>
                </a:solidFill>
              </a:rPr>
              <a:t>What is communication?</a:t>
            </a:r>
            <a:endParaRPr sz="2500" dirty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Clr>
                <a:schemeClr val="dk1"/>
              </a:buClr>
              <a:buSzPts val="2500"/>
            </a:pPr>
            <a:r>
              <a:rPr lang="en-US" sz="2500" dirty="0">
                <a:solidFill>
                  <a:schemeClr val="dk1"/>
                </a:solidFill>
              </a:rPr>
              <a:t>Methods of communication.</a:t>
            </a:r>
            <a:endParaRPr sz="2500" dirty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Clr>
                <a:schemeClr val="dk1"/>
              </a:buClr>
              <a:buSzPts val="2500"/>
            </a:pPr>
            <a:r>
              <a:rPr lang="en-US" sz="2500" dirty="0">
                <a:solidFill>
                  <a:schemeClr val="dk1"/>
                </a:solidFill>
              </a:rPr>
              <a:t>Communication Process and Elements.</a:t>
            </a:r>
            <a:endParaRPr sz="2500" dirty="0">
              <a:solidFill>
                <a:schemeClr val="dk1"/>
              </a:solidFill>
            </a:endParaRPr>
          </a:p>
          <a:p>
            <a:pPr marL="641350" lvl="0" indent="-228600" algn="l" rtl="0">
              <a:lnSpc>
                <a:spcPct val="95000"/>
              </a:lnSpc>
              <a:spcBef>
                <a:spcPts val="18785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endParaRPr sz="1665" dirty="0">
              <a:solidFill>
                <a:srgbClr val="231F2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251752F2-53B5-4C85-AB79-0FDBF27DBE6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dbe969d8a9_0_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4000" b="1" dirty="0">
                <a:solidFill>
                  <a:srgbClr val="FF0000"/>
                </a:solidFill>
              </a:rPr>
              <a:t>Introduction</a:t>
            </a:r>
            <a:endParaRPr sz="4000" b="1" dirty="0">
              <a:solidFill>
                <a:srgbClr val="FF0000"/>
              </a:solidFill>
            </a:endParaRPr>
          </a:p>
        </p:txBody>
      </p:sp>
      <p:sp>
        <p:nvSpPr>
          <p:cNvPr id="109" name="Google Shape;109;gdbe969d8a9_0_6"/>
          <p:cNvSpPr txBox="1">
            <a:spLocks noGrp="1"/>
          </p:cNvSpPr>
          <p:nvPr>
            <p:ph idx="1"/>
          </p:nvPr>
        </p:nvSpPr>
        <p:spPr>
          <a:xfrm>
            <a:off x="457199" y="1340768"/>
            <a:ext cx="8358027" cy="5152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 dirty="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342900" algn="l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3200" b="1" dirty="0">
                <a:sym typeface="Bookman Old Style"/>
              </a:rPr>
              <a:t>Method of Communication:</a:t>
            </a:r>
            <a:endParaRPr sz="3200" b="1" dirty="0"/>
          </a:p>
          <a:p>
            <a:pPr marL="342900" lvl="0" indent="-342900" algn="l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2000" dirty="0"/>
              <a:t> The word “</a:t>
            </a:r>
            <a:r>
              <a:rPr lang="en-US" sz="2000" b="1" dirty="0"/>
              <a:t>Communication</a:t>
            </a:r>
            <a:r>
              <a:rPr lang="en-US" sz="2000" dirty="0"/>
              <a:t>” has been derived from Latin word “</a:t>
            </a:r>
            <a:r>
              <a:rPr lang="en-US" sz="2000" b="1" dirty="0" err="1"/>
              <a:t>Communicare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”</a:t>
            </a:r>
            <a:endParaRPr sz="2000" dirty="0"/>
          </a:p>
          <a:p>
            <a:pPr marL="342900" lvl="0" indent="-342900" algn="l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2000" b="1" dirty="0" err="1"/>
              <a:t>Communicare</a:t>
            </a:r>
            <a:r>
              <a:rPr lang="en-US" sz="2000" b="1" dirty="0"/>
              <a:t>”  </a:t>
            </a:r>
            <a:r>
              <a:rPr lang="en-US" sz="2000" dirty="0"/>
              <a:t>means</a:t>
            </a:r>
            <a:r>
              <a:rPr lang="en-US" sz="2000" b="1" dirty="0"/>
              <a:t> </a:t>
            </a:r>
            <a:r>
              <a:rPr lang="en-US" sz="2000" dirty="0"/>
              <a:t>to share.</a:t>
            </a:r>
            <a:endParaRPr sz="2400"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2000" dirty="0"/>
              <a:t>Communication is the process of transferring or sharing of information, ideas and thoughts between two or more people.</a:t>
            </a:r>
            <a:r>
              <a:rPr lang="en-US" sz="2000" dirty="0">
                <a:solidFill>
                  <a:srgbClr val="FFFF00"/>
                </a:solidFill>
                <a:latin typeface="Constantia"/>
                <a:ea typeface="Constantia"/>
                <a:cs typeface="Constantia"/>
                <a:sym typeface="Constantia"/>
              </a:rPr>
              <a:t> </a:t>
            </a:r>
            <a:endParaRPr sz="2400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2000" b="0" i="0" u="none" strike="noStrik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15000"/>
              </a:lnSpc>
              <a:spcBef>
                <a:spcPts val="360"/>
              </a:spcBef>
              <a:buClr>
                <a:schemeClr val="dk1"/>
              </a:buClr>
              <a:buSzPts val="1800"/>
            </a:pPr>
            <a:r>
              <a:rPr lang="en-US" sz="3200" b="1" dirty="0">
                <a:sym typeface="Bookman Old Style"/>
              </a:rPr>
              <a:t>Communication has three important parts:</a:t>
            </a:r>
            <a:endParaRPr sz="3200" b="1" dirty="0">
              <a:sym typeface="Bookman Old Style"/>
            </a:endParaRPr>
          </a:p>
          <a:p>
            <a:pPr marL="342900" marR="215265" lvl="0" indent="-342900" algn="just" rtl="0">
              <a:lnSpc>
                <a:spcPct val="115000"/>
              </a:lnSpc>
              <a:spcBef>
                <a:spcPts val="515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Georgia"/>
              <a:buAutoNum type="arabicPeriod"/>
            </a:pPr>
            <a:r>
              <a:rPr lang="en-US" sz="2000" b="1" dirty="0">
                <a:solidFill>
                  <a:srgbClr val="231F20"/>
                </a:solidFill>
                <a:ea typeface="Georgia"/>
                <a:cs typeface="Georgia"/>
                <a:sym typeface="Georgia"/>
              </a:rPr>
              <a:t>Transmitting </a:t>
            </a:r>
            <a:r>
              <a:rPr lang="en-US" sz="2000" dirty="0">
                <a:solidFill>
                  <a:srgbClr val="231F20"/>
                </a:solidFill>
                <a:ea typeface="Georgia"/>
                <a:cs typeface="Georgia"/>
                <a:sym typeface="Georgia"/>
              </a:rPr>
              <a:t>— The sender transmits the message through one medium or another.</a:t>
            </a:r>
            <a:endParaRPr sz="2000" dirty="0">
              <a:ea typeface="Georgia"/>
              <a:cs typeface="Georgia"/>
              <a:sym typeface="Georgia"/>
            </a:endParaRPr>
          </a:p>
          <a:p>
            <a:pPr marL="342900" marR="215900" lvl="0" indent="-342900" algn="just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Georgia"/>
              <a:buAutoNum type="arabicPeriod"/>
            </a:pPr>
            <a:r>
              <a:rPr lang="en-US" sz="2000" b="1" dirty="0">
                <a:solidFill>
                  <a:srgbClr val="231F20"/>
                </a:solidFill>
                <a:ea typeface="Georgia"/>
                <a:cs typeface="Georgia"/>
                <a:sym typeface="Georgia"/>
              </a:rPr>
              <a:t>Listening </a:t>
            </a:r>
            <a:r>
              <a:rPr lang="en-US" sz="2000" dirty="0">
                <a:solidFill>
                  <a:srgbClr val="231F20"/>
                </a:solidFill>
                <a:ea typeface="Georgia"/>
                <a:cs typeface="Georgia"/>
                <a:sym typeface="Georgia"/>
              </a:rPr>
              <a:t>— The receiver listens or understands the message.</a:t>
            </a:r>
            <a:endParaRPr sz="2000" dirty="0">
              <a:ea typeface="Georgia"/>
              <a:cs typeface="Georgia"/>
              <a:sym typeface="Georgia"/>
            </a:endParaRPr>
          </a:p>
          <a:p>
            <a:pPr marL="342900" marR="214630" lvl="0" indent="-342900" algn="just" rtl="0">
              <a:lnSpc>
                <a:spcPct val="115000"/>
              </a:lnSpc>
              <a:spcBef>
                <a:spcPts val="295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Georgia"/>
              <a:buAutoNum type="arabicPeriod"/>
            </a:pPr>
            <a:r>
              <a:rPr lang="en-US" sz="2000" b="1" dirty="0">
                <a:solidFill>
                  <a:srgbClr val="231F20"/>
                </a:solidFill>
                <a:ea typeface="Georgia"/>
                <a:cs typeface="Georgia"/>
                <a:sym typeface="Georgia"/>
              </a:rPr>
              <a:t>Feedback </a:t>
            </a:r>
            <a:r>
              <a:rPr lang="en-US" sz="2000" dirty="0">
                <a:solidFill>
                  <a:srgbClr val="231F20"/>
                </a:solidFill>
                <a:ea typeface="Georgia"/>
                <a:cs typeface="Georgia"/>
                <a:sym typeface="Georgia"/>
              </a:rPr>
              <a:t>— The receiver conveys their understanding of the message to the sender in the form of feedback to complete the communication cycle.</a:t>
            </a:r>
            <a:endParaRPr sz="2000" dirty="0">
              <a:ea typeface="Georgia"/>
              <a:cs typeface="Georgia"/>
              <a:sym typeface="Georgia"/>
            </a:endParaRPr>
          </a:p>
          <a:p>
            <a:pPr marL="641350" lvl="0" indent="-228600" algn="l" rtl="0">
              <a:lnSpc>
                <a:spcPct val="115000"/>
              </a:lnSpc>
              <a:spcBef>
                <a:spcPts val="1878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231F2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F0E47B8A-5768-48C1-B1BD-4E2BF945C09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 txBox="1">
            <a:spLocks noGrp="1"/>
          </p:cNvSpPr>
          <p:nvPr>
            <p:ph type="title"/>
          </p:nvPr>
        </p:nvSpPr>
        <p:spPr>
          <a:xfrm>
            <a:off x="-256854" y="146551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153035" lvl="0" indent="0" algn="l" rtl="0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Font typeface="Georgia"/>
              <a:buNone/>
            </a:pPr>
            <a:r>
              <a:rPr lang="en-US" sz="1800" b="1" dirty="0">
                <a:solidFill>
                  <a:srgbClr val="231F20"/>
                </a:solidFill>
                <a:latin typeface="Georgia"/>
                <a:ea typeface="Georgia"/>
                <a:cs typeface="Georgia"/>
                <a:sym typeface="Georgia"/>
              </a:rPr>
              <a:t>        </a:t>
            </a:r>
            <a:r>
              <a:rPr lang="en-US" sz="4000" b="1" dirty="0">
                <a:solidFill>
                  <a:srgbClr val="FF0000"/>
                </a:solidFill>
                <a:sym typeface="Calibri"/>
              </a:rPr>
              <a:t>Communication Process and Elements</a:t>
            </a:r>
            <a:endParaRPr sz="4000" b="1" dirty="0">
              <a:solidFill>
                <a:srgbClr val="FF0000"/>
              </a:solidFill>
              <a:sym typeface="Calibri"/>
            </a:endParaRPr>
          </a:p>
        </p:txBody>
      </p:sp>
      <p:pic>
        <p:nvPicPr>
          <p:cNvPr id="115" name="Google Shape;115;p3"/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18964" y="1556792"/>
            <a:ext cx="8925036" cy="4130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49E6E485-FD0D-4640-AA10-9559ECBAC51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"/>
          <p:cNvSpPr txBox="1">
            <a:spLocks noGrp="1"/>
          </p:cNvSpPr>
          <p:nvPr>
            <p:ph type="title"/>
          </p:nvPr>
        </p:nvSpPr>
        <p:spPr>
          <a:xfrm>
            <a:off x="104668" y="2387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40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Elements Of Communication 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121" name="Google Shape;121;p4"/>
          <p:cNvSpPr txBox="1">
            <a:spLocks noGrp="1"/>
          </p:cNvSpPr>
          <p:nvPr>
            <p:ph idx="1"/>
          </p:nvPr>
        </p:nvSpPr>
        <p:spPr>
          <a:xfrm>
            <a:off x="457200" y="1864661"/>
            <a:ext cx="8229600" cy="485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3200" b="1" dirty="0">
                <a:ea typeface="Bookman Old Style"/>
                <a:cs typeface="Bookman Old Style"/>
                <a:sym typeface="Bookman Old Style"/>
              </a:rPr>
              <a:t>There are 7 elements of communication:</a:t>
            </a:r>
            <a:endParaRPr sz="3600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3200" b="1" dirty="0">
              <a:ea typeface="Bookman Old Style"/>
              <a:cs typeface="Bookman Old Style"/>
              <a:sym typeface="Bookman Old Style"/>
            </a:endParaRPr>
          </a:p>
          <a:p>
            <a:pPr marL="342900" lvl="0" indent="-34290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2400" b="1" dirty="0">
                <a:ea typeface="Bookman Old Style"/>
                <a:cs typeface="Bookman Old Style"/>
                <a:sym typeface="Bookman Old Style"/>
              </a:rPr>
              <a:t>Sender: </a:t>
            </a:r>
            <a:r>
              <a:rPr lang="en-US" sz="28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the person or entity originating the communication.</a:t>
            </a:r>
            <a:endParaRPr sz="2800" dirty="0"/>
          </a:p>
          <a:p>
            <a:pPr marL="342900" lvl="0" indent="-34290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2400" b="1" dirty="0">
                <a:ea typeface="Bookman Old Style"/>
                <a:cs typeface="Bookman Old Style"/>
                <a:sym typeface="Bookman Old Style"/>
              </a:rPr>
              <a:t>Message: </a:t>
            </a:r>
            <a:r>
              <a:rPr lang="en-US" sz="28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the information that the sender wishes to convey.</a:t>
            </a:r>
            <a:endParaRPr sz="2800" dirty="0"/>
          </a:p>
          <a:p>
            <a:pPr marL="342900" lvl="0" indent="-34290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2400" b="1" dirty="0">
                <a:ea typeface="Bookman Old Style"/>
                <a:cs typeface="Bookman Old Style"/>
                <a:sym typeface="Bookman Old Style"/>
              </a:rPr>
              <a:t>Encoding: </a:t>
            </a:r>
            <a:r>
              <a:rPr lang="en-US" sz="28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how the sender chooses to bring the message into a form appropriate for sending.</a:t>
            </a:r>
            <a:endParaRPr sz="2800" dirty="0"/>
          </a:p>
          <a:p>
            <a:pPr marL="342900" lvl="0" indent="-34290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2400" b="1" dirty="0">
                <a:ea typeface="Bookman Old Style"/>
                <a:cs typeface="Bookman Old Style"/>
                <a:sym typeface="Bookman Old Style"/>
              </a:rPr>
              <a:t>Channel: </a:t>
            </a:r>
            <a:r>
              <a:rPr lang="en-US" sz="28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the means by which the message is sent.</a:t>
            </a:r>
            <a:endParaRPr sz="2800" dirty="0"/>
          </a:p>
          <a:p>
            <a:pPr marL="342900" lvl="0" indent="-34290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2400" b="1" dirty="0">
                <a:ea typeface="Bookman Old Style"/>
                <a:cs typeface="Bookman Old Style"/>
                <a:sym typeface="Bookman Old Style"/>
              </a:rPr>
              <a:t>Receiver: </a:t>
            </a:r>
            <a:r>
              <a:rPr lang="en-US" sz="28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the person or entity to whom the message is sent.</a:t>
            </a:r>
            <a:endParaRPr sz="2800" dirty="0"/>
          </a:p>
          <a:p>
            <a:pPr marL="342900" lvl="0" indent="-34290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2400" b="1" dirty="0">
                <a:ea typeface="Bookman Old Style"/>
                <a:cs typeface="Bookman Old Style"/>
                <a:sym typeface="Bookman Old Style"/>
              </a:rPr>
              <a:t>Decoding:</a:t>
            </a:r>
            <a:r>
              <a:rPr lang="en-US" sz="2400" b="1" i="0" u="none" strike="noStrike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8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how the receiver interprets and understands the message.</a:t>
            </a:r>
            <a:endParaRPr sz="2800" dirty="0"/>
          </a:p>
          <a:p>
            <a:pPr marL="342900" lvl="0" indent="-342900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2400" b="1" dirty="0">
                <a:ea typeface="Bookman Old Style"/>
                <a:cs typeface="Bookman Old Style"/>
                <a:sym typeface="Bookman Old Style"/>
              </a:rPr>
              <a:t>Feedback: </a:t>
            </a:r>
            <a:r>
              <a:rPr lang="en-US" sz="28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the receiver's response to the message. </a:t>
            </a:r>
            <a:endParaRPr sz="2800" dirty="0">
              <a:solidFill>
                <a:srgbClr val="231F20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B210530C-4532-4A87-B11E-61EDF10F84E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5"/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08917" y="1442975"/>
            <a:ext cx="7571495" cy="464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96;p1">
            <a:extLst>
              <a:ext uri="{FF2B5EF4-FFF2-40B4-BE49-F238E27FC236}">
                <a16:creationId xmlns:a16="http://schemas.microsoft.com/office/drawing/2014/main" id="{CADCF463-0010-424C-B273-B15B7F98728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"/>
          <p:cNvSpPr txBox="1">
            <a:spLocks noGrp="1"/>
          </p:cNvSpPr>
          <p:nvPr>
            <p:ph type="title"/>
          </p:nvPr>
        </p:nvSpPr>
        <p:spPr>
          <a:xfrm>
            <a:off x="192110" y="320478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40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Method of Communication</a:t>
            </a:r>
            <a:endParaRPr sz="4400" dirty="0">
              <a:solidFill>
                <a:srgbClr val="FF0000"/>
              </a:solidFill>
            </a:endParaRPr>
          </a:p>
        </p:txBody>
      </p:sp>
      <p:sp>
        <p:nvSpPr>
          <p:cNvPr id="132" name="Google Shape;132;p6"/>
          <p:cNvSpPr txBox="1">
            <a:spLocks noGrp="1"/>
          </p:cNvSpPr>
          <p:nvPr>
            <p:ph idx="1"/>
          </p:nvPr>
        </p:nvSpPr>
        <p:spPr>
          <a:xfrm>
            <a:off x="179512" y="1124745"/>
            <a:ext cx="8964488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>
              <a:solidFill>
                <a:srgbClr val="231F2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512" y="1727783"/>
            <a:ext cx="8772378" cy="4526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EED01F1C-3ECA-46A8-B0C9-77949FDE492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7"/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13708" y="1854119"/>
            <a:ext cx="8090918" cy="2111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96;p1">
            <a:extLst>
              <a:ext uri="{FF2B5EF4-FFF2-40B4-BE49-F238E27FC236}">
                <a16:creationId xmlns:a16="http://schemas.microsoft.com/office/drawing/2014/main" id="{C34F6E57-A688-450E-A2C6-F71DFF44123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 txBox="1">
            <a:spLocks noGrp="1"/>
          </p:cNvSpPr>
          <p:nvPr>
            <p:ph type="title"/>
          </p:nvPr>
        </p:nvSpPr>
        <p:spPr>
          <a:xfrm>
            <a:off x="0" y="359528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4000" b="1" dirty="0">
                <a:solidFill>
                  <a:srgbClr val="FF0000"/>
                </a:solidFill>
              </a:rPr>
              <a:t>Choosing	the	right	method	of	communication depends on</a:t>
            </a:r>
            <a:endParaRPr sz="4000" b="1" dirty="0">
              <a:solidFill>
                <a:srgbClr val="FF0000"/>
              </a:solidFill>
            </a:endParaRPr>
          </a:p>
        </p:txBody>
      </p:sp>
      <p:sp>
        <p:nvSpPr>
          <p:cNvPr id="144" name="Google Shape;144;p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Noto Sans Symbols"/>
              <a:buChar char="❖"/>
            </a:pPr>
            <a:r>
              <a:rPr lang="en-US" sz="32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target audience</a:t>
            </a:r>
            <a:endParaRPr sz="3200" dirty="0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Noto Sans Symbols"/>
              <a:buChar char="❖"/>
            </a:pPr>
            <a:r>
              <a:rPr lang="en-US" sz="32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costs</a:t>
            </a:r>
            <a:endParaRPr sz="3200" dirty="0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Noto Sans Symbols"/>
              <a:buChar char="❖"/>
            </a:pPr>
            <a:r>
              <a:rPr lang="en-US" sz="32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kind/type of information</a:t>
            </a:r>
            <a:endParaRPr sz="3200" dirty="0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Noto Sans Symbols"/>
              <a:buChar char="❖"/>
            </a:pPr>
            <a:r>
              <a:rPr lang="en-US" sz="3200" dirty="0">
                <a:solidFill>
                  <a:srgbClr val="231F20"/>
                </a:solidFill>
                <a:ea typeface="Calibri"/>
                <a:cs typeface="Calibri"/>
                <a:sym typeface="Calibri"/>
              </a:rPr>
              <a:t>urgency/priority</a:t>
            </a:r>
            <a:endParaRPr sz="3200" dirty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dirty="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97A5863A-947C-4B29-B0BC-B3CA4A62EDC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285</Words>
  <Application>Microsoft Office PowerPoint</Application>
  <PresentationFormat>On-screen Show (4:3)</PresentationFormat>
  <Paragraphs>43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Constantia</vt:lpstr>
      <vt:lpstr>Georgia</vt:lpstr>
      <vt:lpstr>Calibri</vt:lpstr>
      <vt:lpstr>Bookman Old Style</vt:lpstr>
      <vt:lpstr>Noto Sans Symbols</vt:lpstr>
      <vt:lpstr>Calibri Light</vt:lpstr>
      <vt:lpstr>Arial</vt:lpstr>
      <vt:lpstr>Office Theme</vt:lpstr>
      <vt:lpstr>Communication Skills</vt:lpstr>
      <vt:lpstr>Learning outcome of this Session</vt:lpstr>
      <vt:lpstr>Introduction</vt:lpstr>
      <vt:lpstr>        Communication Process and Elements</vt:lpstr>
      <vt:lpstr>Elements Of Communication </vt:lpstr>
      <vt:lpstr>PowerPoint Presentation</vt:lpstr>
      <vt:lpstr>Method of Communication</vt:lpstr>
      <vt:lpstr>PowerPoint Presentation</vt:lpstr>
      <vt:lpstr>Choosing the right method of communication depends 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4</cp:revision>
  <dcterms:created xsi:type="dcterms:W3CDTF">2020-06-19T05:51:45Z</dcterms:created>
  <dcterms:modified xsi:type="dcterms:W3CDTF">2022-01-16T15:53:10Z</dcterms:modified>
</cp:coreProperties>
</file>